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75" r:id="rId3"/>
    <p:sldId id="259" r:id="rId4"/>
    <p:sldId id="278" r:id="rId5"/>
    <p:sldId id="277" r:id="rId6"/>
    <p:sldId id="276" r:id="rId7"/>
    <p:sldId id="260" r:id="rId8"/>
    <p:sldId id="261" r:id="rId9"/>
    <p:sldId id="262" r:id="rId10"/>
    <p:sldId id="282" r:id="rId11"/>
    <p:sldId id="263" r:id="rId12"/>
    <p:sldId id="264" r:id="rId13"/>
    <p:sldId id="265" r:id="rId14"/>
    <p:sldId id="266" r:id="rId15"/>
    <p:sldId id="268" r:id="rId16"/>
    <p:sldId id="270" r:id="rId17"/>
    <p:sldId id="271" r:id="rId18"/>
    <p:sldId id="272" r:id="rId19"/>
    <p:sldId id="286" r:id="rId20"/>
    <p:sldId id="273" r:id="rId21"/>
    <p:sldId id="274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15AE-60E5-4905-88E0-247B2A59D8E4}" type="datetimeFigureOut">
              <a:rPr lang="nl-NL" smtClean="0"/>
              <a:t>24-5-2012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E80F-E081-4157-B29E-CDDAFC2775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33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15AE-60E5-4905-88E0-247B2A59D8E4}" type="datetimeFigureOut">
              <a:rPr lang="nl-NL" smtClean="0"/>
              <a:t>24-5-2012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E80F-E081-4157-B29E-CDDAFC2775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86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15AE-60E5-4905-88E0-247B2A59D8E4}" type="datetimeFigureOut">
              <a:rPr lang="nl-NL" smtClean="0"/>
              <a:t>24-5-2012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E80F-E081-4157-B29E-CDDAFC2775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311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4B4104-342F-4205-B57C-C41EAEB4212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192104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6A3E9-561E-4B4A-911C-A071E956DBF4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20649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5AC55-3E8F-47BB-BE76-C41DE145E8DE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19282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D911-29E4-4DE2-BAF3-024167E71B35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85425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9D005-B858-4483-88ED-F89A3B49A0E4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00357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1228E-75A1-4ED9-95D4-F9D8C6C4D4F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681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35FB8-E374-4CC3-9158-E9774F099A1F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05364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E0D75-8A4D-4FE3-B10D-69220938645C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5517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15AE-60E5-4905-88E0-247B2A59D8E4}" type="datetimeFigureOut">
              <a:rPr lang="nl-NL" smtClean="0"/>
              <a:t>24-5-2012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E80F-E081-4157-B29E-CDDAFC2775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321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E1240-C4F9-4A3B-8921-AEC4D6E87EE3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7769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35A0F-ADBF-4F40-8D1D-E94D66A7996D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84981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36456-0B83-459E-9E03-7A1CB8B07193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75627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482F6-1B8D-4EB4-9AAC-5D45E47AD850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99514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B0EEB40-F715-43D9-9E07-68BA4EEAE567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21965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29A961-C967-463C-A54A-C808BBAF0C89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1987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15AE-60E5-4905-88E0-247B2A59D8E4}" type="datetimeFigureOut">
              <a:rPr lang="nl-NL" smtClean="0"/>
              <a:t>24-5-2012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E80F-E081-4157-B29E-CDDAFC2775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42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15AE-60E5-4905-88E0-247B2A59D8E4}" type="datetimeFigureOut">
              <a:rPr lang="nl-NL" smtClean="0"/>
              <a:t>24-5-2012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E80F-E081-4157-B29E-CDDAFC2775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64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15AE-60E5-4905-88E0-247B2A59D8E4}" type="datetimeFigureOut">
              <a:rPr lang="nl-NL" smtClean="0"/>
              <a:t>24-5-2012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E80F-E081-4157-B29E-CDDAFC2775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52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15AE-60E5-4905-88E0-247B2A59D8E4}" type="datetimeFigureOut">
              <a:rPr lang="nl-NL" smtClean="0"/>
              <a:t>24-5-2012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E80F-E081-4157-B29E-CDDAFC2775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95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15AE-60E5-4905-88E0-247B2A59D8E4}" type="datetimeFigureOut">
              <a:rPr lang="nl-NL" smtClean="0"/>
              <a:t>24-5-2012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E80F-E081-4157-B29E-CDDAFC2775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45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15AE-60E5-4905-88E0-247B2A59D8E4}" type="datetimeFigureOut">
              <a:rPr lang="nl-NL" smtClean="0"/>
              <a:t>24-5-2012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E80F-E081-4157-B29E-CDDAFC2775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51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15AE-60E5-4905-88E0-247B2A59D8E4}" type="datetimeFigureOut">
              <a:rPr lang="nl-NL" smtClean="0"/>
              <a:t>24-5-2012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E80F-E081-4157-B29E-CDDAFC2775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40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A15AE-60E5-4905-88E0-247B2A59D8E4}" type="datetimeFigureOut">
              <a:rPr lang="nl-NL" smtClean="0"/>
              <a:t>24-5-2012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EE80F-E081-4157-B29E-CDDAFC2775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72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B1CAC9-59EA-43FD-95C1-FC37E6DA397F}" type="slidenum">
              <a:rPr lang="nl-N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1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odla.nu/artiklar/images/bilder/malus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Buxus sempervirens</a:t>
            </a:r>
          </a:p>
        </p:txBody>
      </p:sp>
      <p:pic>
        <p:nvPicPr>
          <p:cNvPr id="492547" name="Picture 3" descr="Buxus%20sempervirens19-09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205038"/>
            <a:ext cx="4608512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548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 smtClean="0">
                <a:solidFill>
                  <a:srgbClr val="FF6600"/>
                </a:solidFill>
              </a:rPr>
              <a:t>altijd groen</a:t>
            </a:r>
          </a:p>
        </p:txBody>
      </p:sp>
      <p:sp>
        <p:nvSpPr>
          <p:cNvPr id="492549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smtClean="0">
                <a:solidFill>
                  <a:srgbClr val="3333CC"/>
                </a:solidFill>
              </a:rPr>
              <a:t>palmboompje, buxus</a:t>
            </a:r>
            <a:endParaRPr lang="nl-NL" sz="2400" smtClean="0">
              <a:solidFill>
                <a:srgbClr val="000000"/>
              </a:solidFill>
            </a:endParaRPr>
          </a:p>
        </p:txBody>
      </p:sp>
      <p:sp>
        <p:nvSpPr>
          <p:cNvPr id="492550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BUXACEAE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  <p:pic>
        <p:nvPicPr>
          <p:cNvPr id="492552" name="Picture 8" descr="buxus_sempervirens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628775"/>
            <a:ext cx="2646362" cy="3538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6804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6" grpId="0" autoUpdateAnimBg="0"/>
      <p:bldP spid="492548" grpId="0" autoUpdateAnimBg="0"/>
      <p:bldP spid="492549" grpId="0" autoUpdateAnimBg="0"/>
      <p:bldP spid="4925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Hypericum cultivars</a:t>
            </a:r>
          </a:p>
        </p:txBody>
      </p:sp>
      <p:pic>
        <p:nvPicPr>
          <p:cNvPr id="53043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916113"/>
            <a:ext cx="267493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0436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Herfsthooi</a:t>
            </a:r>
            <a:endParaRPr lang="nl-NL"/>
          </a:p>
        </p:txBody>
      </p:sp>
      <p:sp>
        <p:nvSpPr>
          <p:cNvPr id="530437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CLUSIACEAE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530442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82825"/>
            <a:ext cx="4244975" cy="3184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1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4" grpId="0" autoUpdateAnimBg="0"/>
      <p:bldP spid="530436" grpId="0" autoUpdateAnimBg="0"/>
      <p:bldP spid="53043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Ilex aquifolium</a:t>
            </a:r>
          </a:p>
        </p:txBody>
      </p:sp>
      <p:graphicFrame>
        <p:nvGraphicFramePr>
          <p:cNvPr id="918531" name="Object 3"/>
          <p:cNvGraphicFramePr>
            <a:graphicFrameLocks noChangeAspect="1"/>
          </p:cNvGraphicFramePr>
          <p:nvPr/>
        </p:nvGraphicFramePr>
        <p:xfrm>
          <a:off x="1828800" y="1066800"/>
          <a:ext cx="6858000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afbeelding" r:id="rId3" imgW="6392167" imgH="3704762" progId="Paint.Picture">
                  <p:embed/>
                </p:oleObj>
              </mc:Choice>
              <mc:Fallback>
                <p:oleObj name="Bitmapafbeelding" r:id="rId3" imgW="6392167" imgH="37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6858000" cy="441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8532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hulst</a:t>
            </a:r>
            <a:endParaRPr lang="nl-NL"/>
          </a:p>
        </p:txBody>
      </p:sp>
      <p:sp>
        <p:nvSpPr>
          <p:cNvPr id="918533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stekelbladig</a:t>
            </a:r>
          </a:p>
        </p:txBody>
      </p:sp>
      <p:sp>
        <p:nvSpPr>
          <p:cNvPr id="918534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AQUFOLIACEAE</a:t>
            </a:r>
            <a:endParaRPr 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8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8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8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8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8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8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8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0" grpId="0" autoUpdateAnimBg="0"/>
      <p:bldP spid="918532" grpId="0" autoUpdateAnimBg="0"/>
      <p:bldP spid="918533" grpId="0" autoUpdateAnimBg="0"/>
      <p:bldP spid="91853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Ilex verticillata</a:t>
            </a:r>
          </a:p>
        </p:txBody>
      </p:sp>
      <p:pic>
        <p:nvPicPr>
          <p:cNvPr id="836611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12875"/>
            <a:ext cx="2305050" cy="457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6612" name="Text Box 1028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bladverliezende hulst</a:t>
            </a:r>
            <a:endParaRPr lang="nl-NL"/>
          </a:p>
        </p:txBody>
      </p:sp>
      <p:sp>
        <p:nvSpPr>
          <p:cNvPr id="836613" name="Text Box 1029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loodrecht</a:t>
            </a:r>
          </a:p>
        </p:txBody>
      </p:sp>
      <p:sp>
        <p:nvSpPr>
          <p:cNvPr id="836614" name="Text Box 1030"/>
          <p:cNvSpPr txBox="1">
            <a:spLocks noChangeArrowheads="1"/>
          </p:cNvSpPr>
          <p:nvPr/>
        </p:nvSpPr>
        <p:spPr bwMode="auto">
          <a:xfrm>
            <a:off x="533400" y="1127125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AQUFOLIACEAE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836616" name="Picture 103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268413"/>
            <a:ext cx="30861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77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0" grpId="0" autoUpdateAnimBg="0"/>
      <p:bldP spid="836612" grpId="0" autoUpdateAnimBg="0"/>
      <p:bldP spid="836613" grpId="0" autoUpdateAnimBg="0"/>
      <p:bldP spid="83661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Malus cultivars</a:t>
            </a:r>
          </a:p>
        </p:txBody>
      </p:sp>
      <p:grpSp>
        <p:nvGrpSpPr>
          <p:cNvPr id="782339" name="Group 3"/>
          <p:cNvGrpSpPr>
            <a:grpSpLocks/>
          </p:cNvGrpSpPr>
          <p:nvPr/>
        </p:nvGrpSpPr>
        <p:grpSpPr bwMode="auto">
          <a:xfrm>
            <a:off x="2541588" y="2674938"/>
            <a:ext cx="4062412" cy="1493837"/>
            <a:chOff x="0" y="0"/>
            <a:chExt cx="2559" cy="941"/>
          </a:xfrm>
        </p:grpSpPr>
        <p:sp>
          <p:nvSpPr>
            <p:cNvPr id="78234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559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7823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559" cy="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nl-NL">
                  <a:hlinkClick r:id="rId2"/>
                </a:rPr>
                <a:t>  </a:t>
              </a:r>
              <a:r>
                <a:rPr lang="nl-NL" sz="9200"/>
                <a:t> </a:t>
              </a:r>
              <a:r>
                <a:rPr lang="nl-NL"/>
                <a:t>                     </a:t>
              </a:r>
            </a:p>
          </p:txBody>
        </p:sp>
      </p:grpSp>
      <p:pic>
        <p:nvPicPr>
          <p:cNvPr id="782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96975"/>
            <a:ext cx="5546725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2343" name="Text Box 7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Sierappel</a:t>
            </a:r>
            <a:endParaRPr lang="nl-NL"/>
          </a:p>
        </p:txBody>
      </p:sp>
      <p:sp>
        <p:nvSpPr>
          <p:cNvPr id="782344" name="Text Box 8"/>
          <p:cNvSpPr txBox="1">
            <a:spLocks noChangeArrowheads="1"/>
          </p:cNvSpPr>
          <p:nvPr/>
        </p:nvSpPr>
        <p:spPr bwMode="auto">
          <a:xfrm>
            <a:off x="533400" y="990600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ROSACEAE</a:t>
            </a:r>
            <a:endParaRPr lang="nl-NL" sz="2000" b="1">
              <a:solidFill>
                <a:srgbClr val="99CC00"/>
              </a:solidFill>
            </a:endParaRPr>
          </a:p>
        </p:txBody>
      </p:sp>
      <p:sp>
        <p:nvSpPr>
          <p:cNvPr id="782345" name="Text Box 9"/>
          <p:cNvSpPr txBox="1">
            <a:spLocks noChangeArrowheads="1"/>
          </p:cNvSpPr>
          <p:nvPr/>
        </p:nvSpPr>
        <p:spPr bwMode="auto">
          <a:xfrm>
            <a:off x="457200" y="6096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9519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38" grpId="0" autoUpdateAnimBg="0"/>
      <p:bldP spid="782343" grpId="0" autoUpdateAnimBg="0"/>
      <p:bldP spid="782344" grpId="0" autoUpdateAnimBg="0"/>
      <p:bldP spid="78234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Photinia x fraseri ‘Red Robin’</a:t>
            </a:r>
          </a:p>
        </p:txBody>
      </p:sp>
      <p:pic>
        <p:nvPicPr>
          <p:cNvPr id="783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83364" name="Object 4"/>
          <p:cNvGraphicFramePr>
            <a:graphicFrameLocks noChangeAspect="1"/>
          </p:cNvGraphicFramePr>
          <p:nvPr/>
        </p:nvGraphicFramePr>
        <p:xfrm>
          <a:off x="5148263" y="1557338"/>
          <a:ext cx="3581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afbeelding" r:id="rId4" imgW="2895238" imgH="3315163" progId="Paint.Picture">
                  <p:embed/>
                </p:oleObj>
              </mc:Choice>
              <mc:Fallback>
                <p:oleObj name="Bitmapafbeelding" r:id="rId4" imgW="2895238" imgH="331516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557338"/>
                        <a:ext cx="3581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3365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glansmispel</a:t>
            </a:r>
            <a:endParaRPr lang="nl-NL"/>
          </a:p>
        </p:txBody>
      </p:sp>
      <p:sp>
        <p:nvSpPr>
          <p:cNvPr id="783366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ROSACEAE</a:t>
            </a:r>
            <a:endParaRPr 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62" grpId="0" autoUpdateAnimBg="0"/>
      <p:bldP spid="783365" grpId="0" autoUpdateAnimBg="0"/>
      <p:bldP spid="78336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Skimmia japonica ‘Foremanii’</a:t>
            </a:r>
          </a:p>
        </p:txBody>
      </p:sp>
      <p:pic>
        <p:nvPicPr>
          <p:cNvPr id="796675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696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6676" name="Text Box 1028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skimmia</a:t>
            </a:r>
            <a:endParaRPr lang="nl-NL"/>
          </a:p>
        </p:txBody>
      </p:sp>
      <p:sp>
        <p:nvSpPr>
          <p:cNvPr id="796677" name="Text Box 1029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uit Japan, genoemd naar Foreman</a:t>
            </a:r>
          </a:p>
        </p:txBody>
      </p:sp>
      <p:sp>
        <p:nvSpPr>
          <p:cNvPr id="796678" name="Text Box 1030"/>
          <p:cNvSpPr txBox="1">
            <a:spLocks noChangeArrowheads="1"/>
          </p:cNvSpPr>
          <p:nvPr/>
        </p:nvSpPr>
        <p:spPr bwMode="auto">
          <a:xfrm>
            <a:off x="533400" y="990600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RUTACEAE</a:t>
            </a:r>
            <a:endParaRPr 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1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4" grpId="0" autoUpdateAnimBg="0"/>
      <p:bldP spid="796676" grpId="0" autoUpdateAnimBg="0"/>
      <p:bldP spid="796677" grpId="0" autoUpdateAnimBg="0"/>
      <p:bldP spid="79667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Skimmia reevesiana</a:t>
            </a:r>
          </a:p>
        </p:txBody>
      </p:sp>
      <p:pic>
        <p:nvPicPr>
          <p:cNvPr id="797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57338"/>
            <a:ext cx="3449637" cy="442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7700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skimmia</a:t>
            </a:r>
            <a:endParaRPr lang="nl-NL"/>
          </a:p>
        </p:txBody>
      </p:sp>
      <p:sp>
        <p:nvSpPr>
          <p:cNvPr id="797701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genoemd naar Reeves</a:t>
            </a:r>
          </a:p>
        </p:txBody>
      </p:sp>
      <p:sp>
        <p:nvSpPr>
          <p:cNvPr id="797702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RUTACEAE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79770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700213"/>
            <a:ext cx="2746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1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8" grpId="0" autoUpdateAnimBg="0"/>
      <p:bldP spid="797700" grpId="0" autoUpdateAnimBg="0"/>
      <p:bldP spid="797701" grpId="0" autoUpdateAnimBg="0"/>
      <p:bldP spid="79770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nl-NL">
                <a:solidFill>
                  <a:schemeClr val="accent2"/>
                </a:solidFill>
              </a:rPr>
              <a:t>Symphoricarpus albus </a:t>
            </a:r>
            <a:br>
              <a:rPr lang="nl-NL">
                <a:solidFill>
                  <a:schemeClr val="accent2"/>
                </a:solidFill>
              </a:rPr>
            </a:br>
            <a:r>
              <a:rPr lang="nl-NL">
                <a:solidFill>
                  <a:schemeClr val="accent2"/>
                </a:solidFill>
              </a:rPr>
              <a:t>var. laevigatus</a:t>
            </a:r>
          </a:p>
        </p:txBody>
      </p:sp>
      <p:pic>
        <p:nvPicPr>
          <p:cNvPr id="521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781800" cy="402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20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Sneeuwbes, klapbes</a:t>
            </a:r>
            <a:endParaRPr lang="nl-NL"/>
          </a:p>
        </p:txBody>
      </p:sp>
      <p:sp>
        <p:nvSpPr>
          <p:cNvPr id="521221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wit</a:t>
            </a:r>
          </a:p>
        </p:txBody>
      </p:sp>
      <p:sp>
        <p:nvSpPr>
          <p:cNvPr id="521222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CAPRIFOLIACEAE</a:t>
            </a:r>
            <a:endParaRPr 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4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8" grpId="0" autoUpdateAnimBg="0"/>
      <p:bldP spid="521220" grpId="0" autoUpdateAnimBg="0"/>
      <p:bldP spid="521221" grpId="0" autoUpdateAnimBg="0"/>
      <p:bldP spid="5212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Syringa vulgaris</a:t>
            </a:r>
          </a:p>
        </p:txBody>
      </p:sp>
      <p:pic>
        <p:nvPicPr>
          <p:cNvPr id="692227" name="Picture 3" descr="Syringa_vulgari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6486525" cy="43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2228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smtClean="0">
                <a:solidFill>
                  <a:srgbClr val="3333CC"/>
                </a:solidFill>
              </a:rPr>
              <a:t>sering</a:t>
            </a:r>
            <a:endParaRPr lang="nl-NL" sz="2400" smtClean="0">
              <a:solidFill>
                <a:srgbClr val="000000"/>
              </a:solidFill>
            </a:endParaRPr>
          </a:p>
        </p:txBody>
      </p:sp>
      <p:sp>
        <p:nvSpPr>
          <p:cNvPr id="692229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 smtClean="0">
                <a:solidFill>
                  <a:srgbClr val="FF6600"/>
                </a:solidFill>
              </a:rPr>
              <a:t>gewoon</a:t>
            </a:r>
          </a:p>
        </p:txBody>
      </p:sp>
      <p:sp>
        <p:nvSpPr>
          <p:cNvPr id="692230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OLEACEAE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351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6" grpId="0" autoUpdateAnimBg="0"/>
      <p:bldP spid="692228" grpId="0" autoUpdateAnimBg="0"/>
      <p:bldP spid="692229" grpId="0" autoUpdateAnimBg="0"/>
      <p:bldP spid="69223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Viburnum tinus</a:t>
            </a:r>
          </a:p>
        </p:txBody>
      </p:sp>
      <p:pic>
        <p:nvPicPr>
          <p:cNvPr id="524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3598863" cy="43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533400" y="1127125"/>
            <a:ext cx="38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CAPRIFOLIACEAE</a:t>
            </a:r>
            <a:endParaRPr lang="nl-NL" sz="2000" b="1">
              <a:solidFill>
                <a:srgbClr val="99CC00"/>
              </a:solidFill>
            </a:endParaRPr>
          </a:p>
        </p:txBody>
      </p:sp>
      <p:sp>
        <p:nvSpPr>
          <p:cNvPr id="524293" name="Text Box 5"/>
          <p:cNvSpPr txBox="1">
            <a:spLocks noChangeArrowheads="1"/>
          </p:cNvSpPr>
          <p:nvPr/>
        </p:nvSpPr>
        <p:spPr bwMode="auto">
          <a:xfrm>
            <a:off x="468313" y="6021388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Staalbes</a:t>
            </a:r>
          </a:p>
        </p:txBody>
      </p:sp>
      <p:pic>
        <p:nvPicPr>
          <p:cNvPr id="8714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916113"/>
            <a:ext cx="3352800" cy="3206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43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0" grpId="0" autoUpdateAnimBg="0"/>
      <p:bldP spid="5242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Callicarpa bodinieri var. giraldii</a:t>
            </a:r>
          </a:p>
        </p:txBody>
      </p:sp>
      <p:pic>
        <p:nvPicPr>
          <p:cNvPr id="830467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3962400" cy="39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0468" name="Text Box 1028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callicarpa</a:t>
            </a:r>
            <a:endParaRPr lang="nl-NL"/>
          </a:p>
        </p:txBody>
      </p:sp>
      <p:sp>
        <p:nvSpPr>
          <p:cNvPr id="830469" name="Text Box 1029"/>
          <p:cNvSpPr txBox="1">
            <a:spLocks noChangeArrowheads="1"/>
          </p:cNvSpPr>
          <p:nvPr/>
        </p:nvSpPr>
        <p:spPr bwMode="auto">
          <a:xfrm>
            <a:off x="0" y="59436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genoemd naar Bodinier, naar Geraldi</a:t>
            </a:r>
          </a:p>
        </p:txBody>
      </p:sp>
      <p:sp>
        <p:nvSpPr>
          <p:cNvPr id="830470" name="Text Box 1030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VERBENACEAE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830472" name="Picture 103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349500"/>
            <a:ext cx="2592388" cy="2468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10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6" grpId="0" autoUpdateAnimBg="0"/>
      <p:bldP spid="830468" grpId="0" autoUpdateAnimBg="0"/>
      <p:bldP spid="830469" grpId="0" autoUpdateAnimBg="0"/>
      <p:bldP spid="83047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Viscum album</a:t>
            </a:r>
          </a:p>
        </p:txBody>
      </p:sp>
      <p:pic>
        <p:nvPicPr>
          <p:cNvPr id="951305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4292600"/>
            <a:ext cx="2928938" cy="2198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1308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628775"/>
            <a:ext cx="3024187" cy="2347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1311" name="Picture 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2201862" cy="3529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1301" name="Text Box 5"/>
          <p:cNvSpPr txBox="1">
            <a:spLocks noChangeArrowheads="1"/>
          </p:cNvSpPr>
          <p:nvPr/>
        </p:nvSpPr>
        <p:spPr bwMode="auto">
          <a:xfrm>
            <a:off x="468313" y="6021388"/>
            <a:ext cx="32400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Mistletoe, maretak, vogellijm</a:t>
            </a:r>
          </a:p>
        </p:txBody>
      </p:sp>
      <p:pic>
        <p:nvPicPr>
          <p:cNvPr id="951314" name="Picture 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2565400"/>
            <a:ext cx="2254250" cy="3278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3626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Camellia japonica</a:t>
            </a:r>
          </a:p>
        </p:txBody>
      </p:sp>
      <p:pic>
        <p:nvPicPr>
          <p:cNvPr id="817155" name="Picture 3" descr="camellia-japo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52738"/>
            <a:ext cx="4095750" cy="30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7156" name="Picture 4" descr="Camellia%20japonica%20c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343376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157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 smtClean="0">
                <a:solidFill>
                  <a:srgbClr val="FF6600"/>
                </a:solidFill>
              </a:rPr>
              <a:t>uit Japan</a:t>
            </a:r>
          </a:p>
        </p:txBody>
      </p:sp>
      <p:sp>
        <p:nvSpPr>
          <p:cNvPr id="817158" name="Text Box 6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smtClean="0">
                <a:solidFill>
                  <a:srgbClr val="3333CC"/>
                </a:solidFill>
              </a:rPr>
              <a:t>camellia</a:t>
            </a:r>
            <a:endParaRPr lang="nl-NL" sz="2400" smtClean="0">
              <a:solidFill>
                <a:srgbClr val="000000"/>
              </a:solidFill>
            </a:endParaRPr>
          </a:p>
        </p:txBody>
      </p:sp>
      <p:sp>
        <p:nvSpPr>
          <p:cNvPr id="817159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THEACEAE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479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4" grpId="0" autoUpdateAnimBg="0"/>
      <p:bldP spid="817157" grpId="0" autoUpdateAnimBg="0"/>
      <p:bldP spid="817158" grpId="0" autoUpdateAnimBg="0"/>
      <p:bldP spid="81715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Clematis cultivars</a:t>
            </a:r>
          </a:p>
        </p:txBody>
      </p:sp>
      <p:pic>
        <p:nvPicPr>
          <p:cNvPr id="762883" name="Picture 3" descr="phsik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43000"/>
            <a:ext cx="6410325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2884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smtClean="0">
                <a:solidFill>
                  <a:srgbClr val="3333CC"/>
                </a:solidFill>
              </a:rPr>
              <a:t>clematis</a:t>
            </a:r>
            <a:endParaRPr lang="nl-NL" sz="2400" smtClean="0">
              <a:solidFill>
                <a:srgbClr val="000000"/>
              </a:solidFill>
            </a:endParaRPr>
          </a:p>
        </p:txBody>
      </p:sp>
      <p:sp>
        <p:nvSpPr>
          <p:cNvPr id="762885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RANUNCULACEAE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  <p:sp>
        <p:nvSpPr>
          <p:cNvPr id="762886" name="Text Box 6"/>
          <p:cNvSpPr txBox="1">
            <a:spLocks noChangeArrowheads="1"/>
          </p:cNvSpPr>
          <p:nvPr/>
        </p:nvSpPr>
        <p:spPr bwMode="auto">
          <a:xfrm>
            <a:off x="457200" y="6096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 smtClean="0">
                <a:solidFill>
                  <a:srgbClr val="FF6600"/>
                </a:solidFill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285660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82" grpId="0" autoUpdateAnimBg="0"/>
      <p:bldP spid="762884" grpId="0" autoUpdateAnimBg="0"/>
      <p:bldP spid="762885" grpId="0" autoUpdateAnimBg="0"/>
      <p:bldP spid="76288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Ceanothus thyrsiflorus</a:t>
            </a:r>
          </a:p>
        </p:txBody>
      </p:sp>
      <p:sp>
        <p:nvSpPr>
          <p:cNvPr id="779267" name="Rectangle 3"/>
          <p:cNvSpPr>
            <a:spLocks noChangeArrowheads="1"/>
          </p:cNvSpPr>
          <p:nvPr/>
        </p:nvSpPr>
        <p:spPr bwMode="auto">
          <a:xfrm>
            <a:off x="414338" y="102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smtClean="0">
              <a:solidFill>
                <a:srgbClr val="000000"/>
              </a:solidFill>
            </a:endParaRPr>
          </a:p>
        </p:txBody>
      </p:sp>
      <p:pic>
        <p:nvPicPr>
          <p:cNvPr id="779268" name="Picture 4" descr="Ceanoth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4038600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9269" name="Picture 5" descr="Ceanothus%20thyrsiflorus%20rep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886200" cy="38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9270" name="Text Box 6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smtClean="0">
                <a:solidFill>
                  <a:srgbClr val="3333CC"/>
                </a:solidFill>
              </a:rPr>
              <a:t>Amerikaanse sering</a:t>
            </a:r>
            <a:endParaRPr lang="nl-NL" sz="2400" smtClean="0">
              <a:solidFill>
                <a:srgbClr val="000000"/>
              </a:solidFill>
            </a:endParaRPr>
          </a:p>
        </p:txBody>
      </p:sp>
      <p:sp>
        <p:nvSpPr>
          <p:cNvPr id="779271" name="Text Box 7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 smtClean="0">
                <a:solidFill>
                  <a:srgbClr val="FF6600"/>
                </a:solidFill>
              </a:rPr>
              <a:t>pluimvormig</a:t>
            </a:r>
          </a:p>
        </p:txBody>
      </p:sp>
      <p:sp>
        <p:nvSpPr>
          <p:cNvPr id="779272" name="Text Box 8"/>
          <p:cNvSpPr txBox="1">
            <a:spLocks noChangeArrowheads="1"/>
          </p:cNvSpPr>
          <p:nvPr/>
        </p:nvSpPr>
        <p:spPr bwMode="auto">
          <a:xfrm>
            <a:off x="533400" y="990600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RHAMNACEAE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882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6" grpId="0" autoUpdateAnimBg="0"/>
      <p:bldP spid="779270" grpId="0" autoUpdateAnimBg="0"/>
      <p:bldP spid="779271" grpId="0" autoUpdateAnimBg="0"/>
      <p:bldP spid="77927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Cornus alba ‘Sibirica’</a:t>
            </a:r>
          </a:p>
        </p:txBody>
      </p:sp>
      <p:pic>
        <p:nvPicPr>
          <p:cNvPr id="88986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844675"/>
            <a:ext cx="3248025" cy="3641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Wit, ‘uit Siberië’</a:t>
            </a:r>
          </a:p>
        </p:txBody>
      </p:sp>
      <p:sp>
        <p:nvSpPr>
          <p:cNvPr id="889862" name="Text Box 6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Rode cornoelje</a:t>
            </a:r>
            <a:endParaRPr lang="nl-NL"/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99CC00"/>
                </a:solidFill>
              </a:rPr>
              <a:t>CORNACEAE</a:t>
            </a:r>
          </a:p>
        </p:txBody>
      </p:sp>
      <p:pic>
        <p:nvPicPr>
          <p:cNvPr id="889868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2133600"/>
            <a:ext cx="27336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6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8" grpId="0" autoUpdateAnimBg="0"/>
      <p:bldP spid="889861" grpId="0" autoUpdateAnimBg="0"/>
      <p:bldP spid="889862" grpId="0" autoUpdateAnimBg="0"/>
      <p:bldP spid="88986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Cotinus coggygria</a:t>
            </a:r>
          </a:p>
        </p:txBody>
      </p:sp>
      <p:pic>
        <p:nvPicPr>
          <p:cNvPr id="336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3551237" cy="370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pruikenboom</a:t>
            </a:r>
            <a:endParaRPr lang="nl-NL"/>
          </a:p>
        </p:txBody>
      </p:sp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nl-NL">
              <a:solidFill>
                <a:srgbClr val="FF6600"/>
              </a:solidFill>
            </a:endParaRPr>
          </a:p>
        </p:txBody>
      </p:sp>
      <p:sp>
        <p:nvSpPr>
          <p:cNvPr id="336902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ANACARDIACEAE</a:t>
            </a:r>
            <a:endParaRPr lang="nl-NL" sz="2000" b="1">
              <a:solidFill>
                <a:srgbClr val="99CC00"/>
              </a:solidFill>
            </a:endParaRPr>
          </a:p>
        </p:txBody>
      </p: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457200" y="5791200"/>
            <a:ext cx="434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oude plantennaam van een boom waarvan rode verfstof komt</a:t>
            </a:r>
          </a:p>
        </p:txBody>
      </p:sp>
      <p:pic>
        <p:nvPicPr>
          <p:cNvPr id="33690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989138"/>
            <a:ext cx="3325813" cy="2493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5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 autoUpdateAnimBg="0"/>
      <p:bldP spid="336900" grpId="0" autoUpdateAnimBg="0"/>
      <p:bldP spid="336902" grpId="0" autoUpdateAnimBg="0"/>
      <p:bldP spid="33690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Gaultheria procumbens</a:t>
            </a:r>
          </a:p>
        </p:txBody>
      </p:sp>
      <p:pic>
        <p:nvPicPr>
          <p:cNvPr id="577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62050"/>
            <a:ext cx="5508625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7540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bergthee</a:t>
            </a:r>
            <a:endParaRPr lang="nl-NL"/>
          </a:p>
        </p:txBody>
      </p:sp>
      <p:sp>
        <p:nvSpPr>
          <p:cNvPr id="577541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ERICACEAE</a:t>
            </a:r>
            <a:endParaRPr lang="nl-NL" sz="2000" b="1">
              <a:solidFill>
                <a:srgbClr val="99CC00"/>
              </a:solidFill>
            </a:endParaRPr>
          </a:p>
        </p:txBody>
      </p:sp>
      <p:sp>
        <p:nvSpPr>
          <p:cNvPr id="577542" name="Text Box 6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nederliggend</a:t>
            </a:r>
          </a:p>
        </p:txBody>
      </p:sp>
    </p:spTree>
    <p:extLst>
      <p:ext uri="{BB962C8B-B14F-4D97-AF65-F5344CB8AC3E}">
        <p14:creationId xmlns:p14="http://schemas.microsoft.com/office/powerpoint/2010/main" val="92613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8" grpId="0" autoUpdateAnimBg="0"/>
      <p:bldP spid="577540" grpId="0" autoUpdateAnimBg="0"/>
      <p:bldP spid="577541" grpId="0" autoUpdateAnimBg="0"/>
      <p:bldP spid="57754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Hibiscus syriacus</a:t>
            </a:r>
          </a:p>
        </p:txBody>
      </p:sp>
      <p:sp>
        <p:nvSpPr>
          <p:cNvPr id="663555" name="Rectangle 1027"/>
          <p:cNvSpPr>
            <a:spLocks noChangeArrowheads="1"/>
          </p:cNvSpPr>
          <p:nvPr/>
        </p:nvSpPr>
        <p:spPr bwMode="auto">
          <a:xfrm>
            <a:off x="12192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nl-NL" sz="4400" smtClean="0">
              <a:solidFill>
                <a:srgbClr val="3333CC"/>
              </a:solidFill>
            </a:endParaRPr>
          </a:p>
        </p:txBody>
      </p:sp>
      <p:sp>
        <p:nvSpPr>
          <p:cNvPr id="663558" name="Text Box 1030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smtClean="0">
                <a:solidFill>
                  <a:srgbClr val="3333CC"/>
                </a:solidFill>
              </a:rPr>
              <a:t>altheastruik</a:t>
            </a:r>
            <a:endParaRPr lang="nl-NL" sz="2400" smtClean="0">
              <a:solidFill>
                <a:srgbClr val="000000"/>
              </a:solidFill>
            </a:endParaRPr>
          </a:p>
        </p:txBody>
      </p:sp>
      <p:sp>
        <p:nvSpPr>
          <p:cNvPr id="663559" name="Text Box 1031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 smtClean="0">
                <a:solidFill>
                  <a:srgbClr val="FF6600"/>
                </a:solidFill>
              </a:rPr>
              <a:t>syrisch</a:t>
            </a:r>
          </a:p>
        </p:txBody>
      </p:sp>
      <p:sp>
        <p:nvSpPr>
          <p:cNvPr id="663560" name="Text Box 1032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MALVACEAE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  <p:pic>
        <p:nvPicPr>
          <p:cNvPr id="663562" name="Picture 1034" descr="P7231224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700213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333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4" grpId="0" autoUpdateAnimBg="0"/>
      <p:bldP spid="663558" grpId="0" autoUpdateAnimBg="0"/>
      <p:bldP spid="663559" grpId="0" autoUpdateAnimBg="0"/>
      <p:bldP spid="663560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148</Words>
  <Application>Microsoft Office PowerPoint</Application>
  <PresentationFormat>Diavoorstelling (4:3)</PresentationFormat>
  <Paragraphs>76</Paragraphs>
  <Slides>20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Kantoorthema</vt:lpstr>
      <vt:lpstr>Standaardontwerp</vt:lpstr>
      <vt:lpstr>Bitmapafbeelding</vt:lpstr>
      <vt:lpstr>Buxus sempervirens</vt:lpstr>
      <vt:lpstr>Callicarpa bodinieri var. giraldii</vt:lpstr>
      <vt:lpstr>Camellia japonica</vt:lpstr>
      <vt:lpstr>Clematis cultivars</vt:lpstr>
      <vt:lpstr>Ceanothus thyrsiflorus</vt:lpstr>
      <vt:lpstr>Cornus alba ‘Sibirica’</vt:lpstr>
      <vt:lpstr>Cotinus coggygria</vt:lpstr>
      <vt:lpstr>Gaultheria procumbens</vt:lpstr>
      <vt:lpstr>Hibiscus syriacus</vt:lpstr>
      <vt:lpstr>Hypericum cultivars</vt:lpstr>
      <vt:lpstr>Ilex aquifolium</vt:lpstr>
      <vt:lpstr>Ilex verticillata</vt:lpstr>
      <vt:lpstr>Malus cultivars</vt:lpstr>
      <vt:lpstr>Photinia x fraseri ‘Red Robin’</vt:lpstr>
      <vt:lpstr>Skimmia japonica ‘Foremanii’</vt:lpstr>
      <vt:lpstr>Skimmia reevesiana</vt:lpstr>
      <vt:lpstr>Symphoricarpus albus  var. laevigatus</vt:lpstr>
      <vt:lpstr>Syringa vulgaris</vt:lpstr>
      <vt:lpstr>Viburnum tinus</vt:lpstr>
      <vt:lpstr>Viscum album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Heesters</dc:title>
  <dc:creator>Bianca Harink</dc:creator>
  <cp:lastModifiedBy>Bianca Harink</cp:lastModifiedBy>
  <cp:revision>2</cp:revision>
  <dcterms:created xsi:type="dcterms:W3CDTF">2011-11-10T13:17:46Z</dcterms:created>
  <dcterms:modified xsi:type="dcterms:W3CDTF">2012-05-24T07:48:22Z</dcterms:modified>
</cp:coreProperties>
</file>